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Do Hyeon"/>
      <p:regular r:id="rId24"/>
    </p:embeddedFont>
    <p:embeddedFont>
      <p:font typeface="Nanum Gothic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0F01973-3AC2-4D37-AE93-6BB15E3FDC71}">
  <a:tblStyle styleId="{10F01973-3AC2-4D37-AE93-6BB15E3FDC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DoHyeon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anumGothic-bold.fntdata"/><Relationship Id="rId25" Type="http://schemas.openxmlformats.org/officeDocument/2006/relationships/font" Target="fonts/NanumGothic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092f6073e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092f6073e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092f6073e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092f6073e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092f6073e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092f6073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092f6073e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092f6073e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092f6073e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8092f6073e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092f6073e_1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092f6073e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092f6073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092f6073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8092f6073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8092f6073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92f6073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92f6073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092f6073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092f6073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092f6073e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092f6073e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092f6073e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092f6073e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092f6073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092f6073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092f6073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092f6073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8092f6073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8092f6073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092f6073e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8092f6073e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092f6073e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092f6073e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hyperlink" Target="https://store.naver.com/restaurants/detail?id=30811729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927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>
                <a:latin typeface="Do Hyeon"/>
                <a:ea typeface="Do Hyeon"/>
                <a:cs typeface="Do Hyeon"/>
                <a:sym typeface="Do Hyeon"/>
              </a:rPr>
              <a:t>2020 -1 데이터베이스</a:t>
            </a:r>
            <a:endParaRPr sz="40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Do Hyeon"/>
                <a:ea typeface="Do Hyeon"/>
                <a:cs typeface="Do Hyeon"/>
                <a:sym typeface="Do Hyeon"/>
              </a:rPr>
              <a:t>팀프로젝트 계획서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251650"/>
            <a:ext cx="8520600" cy="24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&lt;누가 밥 좀 정해줘!&gt;</a:t>
            </a:r>
            <a:endParaRPr b="1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64008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[두부]</a:t>
            </a:r>
            <a:endParaRPr b="1" sz="17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64008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64008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Nanum Gothic"/>
                <a:ea typeface="Nanum Gothic"/>
                <a:cs typeface="Nanum Gothic"/>
                <a:sym typeface="Nanum Gothic"/>
              </a:rPr>
              <a:t>201620968 주재린</a:t>
            </a:r>
            <a:endParaRPr sz="1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64008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Nanum Gothic"/>
                <a:ea typeface="Nanum Gothic"/>
                <a:cs typeface="Nanum Gothic"/>
                <a:sym typeface="Nanum Gothic"/>
              </a:rPr>
              <a:t>201723272 안창희</a:t>
            </a:r>
            <a:endParaRPr sz="1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64008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Nanum Gothic"/>
                <a:ea typeface="Nanum Gothic"/>
                <a:cs typeface="Nanum Gothic"/>
                <a:sym typeface="Nanum Gothic"/>
              </a:rPr>
              <a:t>201723278 김주윤</a:t>
            </a:r>
            <a:endParaRPr sz="1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470775"/>
            <a:ext cx="2342806" cy="245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/>
        </p:nvSpPr>
        <p:spPr>
          <a:xfrm>
            <a:off x="254700" y="120275"/>
            <a:ext cx="7980600" cy="49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SQL문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[ Table 생성 SQL문 ]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r>
              <a:rPr lang="ko" sz="1000">
                <a:solidFill>
                  <a:schemeClr val="dk1"/>
                </a:solidFill>
              </a:rPr>
              <a:t>create table Restaurant(rName varchar(30), category varchar(10), tel int, address varchar(100), primary key( tel));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create table Menu(meal varchar(20), rName varchar(30), tel int, price int, code int, primary key(code));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create table RegionMoney(rName varchar(30), address varchar(100), primary key(address));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insert into Restaurant values (‘다담국수집’, ‘한식’, 2147637, ‘경기도 수원시 팔달구 아주로47번길 18, 1층 (우만동)’);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insert into Restaurant values(‘아대돈부리식당’,’일식’, 2153113,’경기도 수원시 팔달구 중부대로239번길 70, B동 (우만동)’);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..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insert into Menu values (‘다담국수집’, 2147637, ‘닭칼국수’, 5000, 38544377);</a:t>
            </a:r>
            <a:br>
              <a:rPr lang="ko" sz="1000">
                <a:solidFill>
                  <a:schemeClr val="dk1"/>
                </a:solidFill>
              </a:rPr>
            </a:br>
            <a:r>
              <a:rPr lang="ko" sz="1000">
                <a:solidFill>
                  <a:schemeClr val="dk1"/>
                </a:solidFill>
              </a:rPr>
              <a:t>insert into Menu values (‘다담국수집’, 2147637, ‘비빔국수’, 4000, 38544378);</a:t>
            </a:r>
            <a:br>
              <a:rPr lang="ko" sz="1000">
                <a:solidFill>
                  <a:schemeClr val="dk1"/>
                </a:solidFill>
              </a:rPr>
            </a:br>
            <a:r>
              <a:rPr lang="ko" sz="1000">
                <a:solidFill>
                  <a:schemeClr val="dk1"/>
                </a:solidFill>
              </a:rPr>
              <a:t>insert into Menu values (‘다담국수집’, 2147637, ‘회국수’, 4000, 38544379);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insert into Menu values (‘아대돈부리식당’, 2153113, ‘사케동’, 8000, 48443154);</a:t>
            </a:r>
            <a:br>
              <a:rPr lang="ko" sz="1000">
                <a:solidFill>
                  <a:schemeClr val="dk1"/>
                </a:solidFill>
              </a:rPr>
            </a:br>
            <a:r>
              <a:rPr lang="ko" sz="1000">
                <a:solidFill>
                  <a:schemeClr val="dk1"/>
                </a:solidFill>
              </a:rPr>
              <a:t>insert into Menu values (‘아대돈부리식당’, 2153113, ‘연어사시미’, 10000, 48443155);</a:t>
            </a:r>
            <a:br>
              <a:rPr lang="ko" sz="1000">
                <a:solidFill>
                  <a:schemeClr val="dk1"/>
                </a:solidFill>
              </a:rPr>
            </a:br>
            <a:r>
              <a:rPr lang="ko" sz="1000">
                <a:solidFill>
                  <a:schemeClr val="dk1"/>
                </a:solidFill>
              </a:rPr>
              <a:t>insert into Menu values (‘아대돈부리식당’, 2153113, ‘차슈덮밥’, 7500, 48543156);</a:t>
            </a:r>
            <a:br>
              <a:rPr lang="ko" sz="1000">
                <a:solidFill>
                  <a:schemeClr val="dk1"/>
                </a:solidFill>
              </a:rPr>
            </a:br>
            <a:r>
              <a:rPr lang="ko" sz="1000">
                <a:solidFill>
                  <a:schemeClr val="dk1"/>
                </a:solidFill>
              </a:rPr>
              <a:t>..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insert into RegionMoney values (‘다담국수집’,‘경기도 수원시 팔달구 아주로47번길 18, 1층 (우만동)’);</a:t>
            </a:r>
            <a:br>
              <a:rPr lang="ko" sz="1000">
                <a:solidFill>
                  <a:schemeClr val="dk1"/>
                </a:solidFill>
              </a:rPr>
            </a:br>
            <a:r>
              <a:rPr lang="ko" sz="1000">
                <a:solidFill>
                  <a:schemeClr val="dk1"/>
                </a:solidFill>
              </a:rPr>
              <a:t>..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/>
        </p:nvSpPr>
        <p:spPr>
          <a:xfrm>
            <a:off x="246450" y="150025"/>
            <a:ext cx="8969100" cy="4922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[ </a:t>
            </a:r>
            <a:r>
              <a:rPr b="1" lang="ko" sz="1200">
                <a:solidFill>
                  <a:schemeClr val="dk1"/>
                </a:solidFill>
              </a:rPr>
              <a:t>완전랜덤 식당추천 상황별 SQL문 ]</a:t>
            </a:r>
            <a:endParaRPr b="1"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000">
                <a:solidFill>
                  <a:schemeClr val="dk1"/>
                </a:solidFill>
              </a:rPr>
              <a:t>#</a:t>
            </a:r>
            <a:r>
              <a:rPr b="1" lang="ko" sz="1000">
                <a:solidFill>
                  <a:schemeClr val="dk1"/>
                </a:solidFill>
              </a:rPr>
              <a:t> 지역화폐가맹점만 추천받고, 가격대 제한설정한 경우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select A.rName, A.address, A.tel, Menu.meal, Menu.price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(select Restaurant.rName, Restaurent.tel, Restaurent.address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Restaurent, RegionMoney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Restaurent.address = RegionMoney.address ) as A, Menu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A.tel = Menu.tel and Menu.price &lt;=  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선택가격(사용자입력)</a:t>
            </a:r>
            <a:r>
              <a:rPr lang="ko" sz="1000">
                <a:solidFill>
                  <a:schemeClr val="dk1"/>
                </a:solidFill>
              </a:rPr>
              <a:t> 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000">
                <a:solidFill>
                  <a:schemeClr val="dk1"/>
                </a:solidFill>
              </a:rPr>
              <a:t>#</a:t>
            </a:r>
            <a:r>
              <a:rPr b="1" lang="ko" sz="1000">
                <a:solidFill>
                  <a:schemeClr val="dk1"/>
                </a:solidFill>
              </a:rPr>
              <a:t> 지역화폐가맹점만 추천받고, 가격 제한 없을 경우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select A.rName, A.address, A.tel, Menu.meal, Menu.price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(select Restaurent.rName, Restaurent.tel, Restaurent.address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Restaurent, RegionMoney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Restaurent.address = RegionMoney.address ) as A, Menu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A.tel = Menu.tel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000">
                <a:solidFill>
                  <a:schemeClr val="dk1"/>
                </a:solidFill>
              </a:rPr>
              <a:t>#</a:t>
            </a:r>
            <a:r>
              <a:rPr b="1" lang="ko" sz="1000">
                <a:solidFill>
                  <a:schemeClr val="dk1"/>
                </a:solidFill>
              </a:rPr>
              <a:t> 지역화폐가맹점 여부 상관없고 가격 제한 있을 경우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select Restaurent.rName, address, Restaurent.tel, Menu.meal, Menu.price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Restaurent, Menu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Restaurent.tel = Menu.tel and  Menu.price &lt;= 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선택가격(사용자입력)</a:t>
            </a: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000">
                <a:solidFill>
                  <a:schemeClr val="dk1"/>
                </a:solidFill>
              </a:rPr>
              <a:t>#</a:t>
            </a:r>
            <a:r>
              <a:rPr b="1" lang="ko" sz="1000">
                <a:solidFill>
                  <a:schemeClr val="dk1"/>
                </a:solidFill>
              </a:rPr>
              <a:t> 지역화폐가맹점 여부 상관없고, 가격 제한 없을 경우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select Restaurent.rName, address, Restaurent.tel, Menu.meal, Menu.price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Restaurent, Menu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and Restaurent.tel = Menu.tel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/>
        </p:nvSpPr>
        <p:spPr>
          <a:xfrm>
            <a:off x="99050" y="63675"/>
            <a:ext cx="8865000" cy="47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[카테고리별 식당추천 상황별 SQL]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chemeClr val="dk1"/>
                </a:solidFill>
              </a:rPr>
              <a:t># 지역화폐가맹점만 추천받고, 가격대 제한설정한 경우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select A.rName, address, A.tel, Menu.meal, Menu.price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(select Restaurant.rName, Restaurant.tel, Restaurant.address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Restaurant, RegionMoney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Restaurant.category = 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카테고리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(사용자입력)</a:t>
            </a:r>
            <a:r>
              <a:rPr lang="ko" sz="1000">
                <a:solidFill>
                  <a:schemeClr val="dk1"/>
                </a:solidFill>
              </a:rPr>
              <a:t> and Restaurant.address = RegionMoney.address ) as A, Menu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A.tel = Menu.tel and Meny.price &lt;= 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선택가격(사용자입력)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chemeClr val="dk1"/>
                </a:solidFill>
              </a:rPr>
              <a:t># 지역화폐가맹점만 추천받고, 가격 제한 없을 때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select A.rName, address, A.tel, Menu.meal, Menu.price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(select Restaurant.rName, Restaurant.tel, Restaurant.address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Restaurant, RegionMoney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Restaurant.category = 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카테고리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(사용자입력)</a:t>
            </a:r>
            <a:r>
              <a:rPr lang="ko" sz="1000">
                <a:solidFill>
                  <a:schemeClr val="dk1"/>
                </a:solidFill>
              </a:rPr>
              <a:t> and Restaurant.address = RegionMoney.address ) as A, Menu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A.tel = Menu.tel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chemeClr val="dk1"/>
                </a:solidFill>
              </a:rPr>
              <a:t># 지역화폐가맹점 여부 상관없고 가격 제한 있을 때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select Restaurant.rName, address, Restaurant.tel, Menu.meal, Menu.price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Restaurant, Menu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Restaurant.category = 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카테고리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(사용자입력)</a:t>
            </a:r>
            <a:r>
              <a:rPr lang="ko" sz="1000">
                <a:solidFill>
                  <a:schemeClr val="dk1"/>
                </a:solidFill>
              </a:rPr>
              <a:t> and Restaurant.tel = Menu.tel and Menu.price &lt;= 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선택가격(사용자입력)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chemeClr val="dk1"/>
                </a:solidFill>
              </a:rPr>
              <a:t># 지역화폐가맹점 여부 상관없고, 가격 제한 없을 때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select Restaurant.rName, address, Restaurant.tel, Menu.meal, Menu.price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Restaurant, Menu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Restaurant.category = 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카테고리(사용자입력)</a:t>
            </a:r>
            <a:r>
              <a:rPr lang="ko" sz="1000">
                <a:solidFill>
                  <a:schemeClr val="dk1"/>
                </a:solidFill>
              </a:rPr>
              <a:t> and Restaurant.tel = Menu.tel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/>
        </p:nvSpPr>
        <p:spPr>
          <a:xfrm>
            <a:off x="246450" y="150025"/>
            <a:ext cx="8969100" cy="3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[ 메뉴검색 기능 SQL문]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chemeClr val="dk1"/>
                </a:solidFill>
              </a:rPr>
              <a:t># 원하는 메뉴 선택 후, 낮은 가격순으로정렬/지역화폐가맹점 선택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select meal,</a:t>
            </a:r>
            <a:r>
              <a:rPr lang="ko" sz="1000">
                <a:solidFill>
                  <a:schemeClr val="dk1"/>
                </a:solidFill>
              </a:rPr>
              <a:t>Restaurant, </a:t>
            </a:r>
            <a:r>
              <a:rPr lang="ko" sz="1000">
                <a:solidFill>
                  <a:schemeClr val="dk1"/>
                </a:solidFill>
              </a:rPr>
              <a:t>rName,price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from Restaurant, Menu, </a:t>
            </a:r>
            <a:r>
              <a:rPr lang="ko" sz="1000">
                <a:solidFill>
                  <a:schemeClr val="dk1"/>
                </a:solidFill>
              </a:rPr>
              <a:t>RegionMoney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where </a:t>
            </a:r>
            <a:r>
              <a:rPr lang="ko" sz="1000">
                <a:solidFill>
                  <a:schemeClr val="dk1"/>
                </a:solidFill>
              </a:rPr>
              <a:t>Restaurant.</a:t>
            </a:r>
            <a:r>
              <a:rPr lang="ko" sz="1000">
                <a:solidFill>
                  <a:schemeClr val="dk1"/>
                </a:solidFill>
              </a:rPr>
              <a:t>rName=RegionMoney.rName and </a:t>
            </a:r>
            <a:r>
              <a:rPr lang="ko" sz="1000">
                <a:solidFill>
                  <a:schemeClr val="dk1"/>
                </a:solidFill>
              </a:rPr>
              <a:t>Restaurant</a:t>
            </a:r>
            <a:r>
              <a:rPr lang="ko" sz="1000">
                <a:solidFill>
                  <a:schemeClr val="dk1"/>
                </a:solidFill>
              </a:rPr>
              <a:t>.rName=Menu.rName and Menu.meal like '%(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사용자입력</a:t>
            </a:r>
            <a:r>
              <a:rPr lang="ko" sz="1000">
                <a:solidFill>
                  <a:schemeClr val="dk1"/>
                </a:solidFill>
              </a:rPr>
              <a:t>)%'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order by price desc, rName;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#</a:t>
            </a:r>
            <a:r>
              <a:rPr b="1" lang="ko" sz="1000">
                <a:solidFill>
                  <a:schemeClr val="dk1"/>
                </a:solidFill>
              </a:rPr>
              <a:t> 원하는 메뉴 선택 후, 낮은 가격순으로정렬/지역화폐가맹점 여부 상관없음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select meal,Restaurant.rName,price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from Restaurant, Menu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where Restaruant.rName=Menu.rName and Menu.meal like '%(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사용자입력</a:t>
            </a:r>
            <a:r>
              <a:rPr lang="ko" sz="1000">
                <a:solidFill>
                  <a:schemeClr val="dk1"/>
                </a:solidFill>
              </a:rPr>
              <a:t>)%'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order by price desc, rName;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/>
        </p:nvSpPr>
        <p:spPr>
          <a:xfrm>
            <a:off x="225000" y="64300"/>
            <a:ext cx="9065400" cy="48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ko" sz="1000"/>
              <a:t>#</a:t>
            </a:r>
            <a:r>
              <a:rPr b="1" lang="ko" sz="1000"/>
              <a:t> 원하는 메뉴 선택 후, 높은 가격순으로정렬/지역화폐가맹점 선택</a:t>
            </a:r>
            <a:endParaRPr b="1"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/>
              <a:t>select meal,</a:t>
            </a:r>
            <a:r>
              <a:rPr lang="ko" sz="1000">
                <a:solidFill>
                  <a:schemeClr val="dk1"/>
                </a:solidFill>
              </a:rPr>
              <a:t>Restaurant</a:t>
            </a:r>
            <a:r>
              <a:rPr lang="ko" sz="1000"/>
              <a:t>.rName,price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/>
              <a:t>from Restaurant, Menu, RegionMoney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/>
              <a:t>where </a:t>
            </a:r>
            <a:r>
              <a:rPr lang="ko" sz="1000">
                <a:solidFill>
                  <a:schemeClr val="dk1"/>
                </a:solidFill>
              </a:rPr>
              <a:t>Restaurant</a:t>
            </a:r>
            <a:r>
              <a:rPr lang="ko" sz="1000"/>
              <a:t>.rName=RegionMoney.rName and </a:t>
            </a:r>
            <a:r>
              <a:rPr lang="ko" sz="1000">
                <a:solidFill>
                  <a:schemeClr val="dk1"/>
                </a:solidFill>
              </a:rPr>
              <a:t>Restaurant</a:t>
            </a:r>
            <a:r>
              <a:rPr lang="ko" sz="1000"/>
              <a:t>.rName=Menu.rName and Menu.meal like '%</a:t>
            </a:r>
            <a:r>
              <a:rPr lang="ko" sz="1000">
                <a:solidFill>
                  <a:schemeClr val="dk1"/>
                </a:solidFill>
              </a:rPr>
              <a:t>(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사용자입력</a:t>
            </a:r>
            <a:r>
              <a:rPr lang="ko" sz="1000">
                <a:solidFill>
                  <a:schemeClr val="dk1"/>
                </a:solidFill>
              </a:rPr>
              <a:t>)</a:t>
            </a:r>
            <a:r>
              <a:rPr lang="ko" sz="1000"/>
              <a:t>%'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/>
              <a:t>order by price, rName;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ko" sz="1000"/>
              <a:t>#</a:t>
            </a:r>
            <a:r>
              <a:rPr b="1" lang="ko" sz="1000"/>
              <a:t> 원하는 메뉴 선택 후, 높은 가격순으로정렬/지역화폐가맹점 여부 상관없음</a:t>
            </a:r>
            <a:endParaRPr b="1"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/>
              <a:t>select meal,</a:t>
            </a:r>
            <a:r>
              <a:rPr lang="ko" sz="1000">
                <a:solidFill>
                  <a:schemeClr val="dk1"/>
                </a:solidFill>
              </a:rPr>
              <a:t>Restaurant</a:t>
            </a:r>
            <a:r>
              <a:rPr lang="ko" sz="1000"/>
              <a:t>.rName,price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/>
              <a:t>from Restaurant, Menu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/>
              <a:t>where Restaruant.rName=Menu.rName and Menu.meal like '%</a:t>
            </a:r>
            <a:r>
              <a:rPr lang="ko" sz="1000">
                <a:solidFill>
                  <a:schemeClr val="dk1"/>
                </a:solidFill>
              </a:rPr>
              <a:t>(</a:t>
            </a:r>
            <a:r>
              <a:rPr lang="ko" sz="1000">
                <a:solidFill>
                  <a:schemeClr val="dk1"/>
                </a:solidFill>
                <a:highlight>
                  <a:srgbClr val="FFFF00"/>
                </a:highlight>
              </a:rPr>
              <a:t>사용자입력</a:t>
            </a:r>
            <a:r>
              <a:rPr lang="ko" sz="1000">
                <a:solidFill>
                  <a:schemeClr val="dk1"/>
                </a:solidFill>
              </a:rPr>
              <a:t>)</a:t>
            </a:r>
            <a:r>
              <a:rPr lang="ko" sz="1000"/>
              <a:t>%'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ko" sz="1000"/>
              <a:t>order by price, rName;</a:t>
            </a:r>
            <a:endParaRPr sz="1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175" y="211675"/>
            <a:ext cx="7589725" cy="31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7"/>
          <p:cNvSpPr txBox="1"/>
          <p:nvPr/>
        </p:nvSpPr>
        <p:spPr>
          <a:xfrm>
            <a:off x="374975" y="308250"/>
            <a:ext cx="1961100" cy="3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시스템구조</a:t>
            </a:r>
            <a:endParaRPr b="1" sz="2000"/>
          </a:p>
        </p:txBody>
      </p:sp>
      <p:grpSp>
        <p:nvGrpSpPr>
          <p:cNvPr id="147" name="Google Shape;147;p27"/>
          <p:cNvGrpSpPr/>
          <p:nvPr/>
        </p:nvGrpSpPr>
        <p:grpSpPr>
          <a:xfrm>
            <a:off x="1409275" y="3348425"/>
            <a:ext cx="5536275" cy="1433075"/>
            <a:chOff x="1544450" y="3445000"/>
            <a:chExt cx="5536275" cy="1433075"/>
          </a:xfrm>
        </p:grpSpPr>
        <p:pic>
          <p:nvPicPr>
            <p:cNvPr id="148" name="Google Shape;148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07500" y="4410600"/>
              <a:ext cx="1230850" cy="467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27"/>
            <p:cNvSpPr/>
            <p:nvPr/>
          </p:nvSpPr>
          <p:spPr>
            <a:xfrm>
              <a:off x="1904675" y="3445000"/>
              <a:ext cx="431400" cy="5664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4A86E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7"/>
            <p:cNvSpPr txBox="1"/>
            <p:nvPr/>
          </p:nvSpPr>
          <p:spPr>
            <a:xfrm>
              <a:off x="1544450" y="4011400"/>
              <a:ext cx="184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/>
                <a:t>openAPI 사용</a:t>
              </a:r>
              <a:endParaRPr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4177325" y="3712450"/>
              <a:ext cx="2903400" cy="637200"/>
            </a:xfrm>
            <a:prstGeom prst="wedgeRectCallout">
              <a:avLst>
                <a:gd fmla="val -95821" name="adj1"/>
                <a:gd fmla="val 27765" name="adj2"/>
              </a:avLst>
            </a:prstGeom>
            <a:solidFill>
              <a:srgbClr val="F3F3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175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●"/>
              </a:pPr>
              <a:r>
                <a:rPr lang="ko">
                  <a:solidFill>
                    <a:schemeClr val="dk1"/>
                  </a:solidFill>
                </a:rPr>
                <a:t>일반음식점(경기도)</a:t>
              </a:r>
              <a:endParaRPr sz="700">
                <a:solidFill>
                  <a:schemeClr val="dk1"/>
                </a:solidFill>
              </a:endParaRPr>
            </a:p>
            <a:p>
              <a:pPr indent="-3175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●"/>
              </a:pPr>
              <a:r>
                <a:rPr lang="ko">
                  <a:solidFill>
                    <a:schemeClr val="dk1"/>
                  </a:solidFill>
                </a:rPr>
                <a:t>지역화페가맹점(경기도)</a:t>
              </a:r>
              <a:endParaRPr sz="7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700">
                <a:solidFill>
                  <a:schemeClr val="dk1"/>
                </a:solidFill>
              </a:endParaRPr>
            </a:p>
          </p:txBody>
        </p:sp>
      </p:grpSp>
      <p:sp>
        <p:nvSpPr>
          <p:cNvPr id="152" name="Google Shape;152;p27"/>
          <p:cNvSpPr/>
          <p:nvPr/>
        </p:nvSpPr>
        <p:spPr>
          <a:xfrm>
            <a:off x="2529350" y="308250"/>
            <a:ext cx="3296100" cy="288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/>
          <p:nvPr/>
        </p:nvSpPr>
        <p:spPr>
          <a:xfrm>
            <a:off x="3597950" y="1702775"/>
            <a:ext cx="1500000" cy="7725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/>
              <a:t>JDBC</a:t>
            </a:r>
            <a:endParaRPr sz="2100"/>
          </a:p>
        </p:txBody>
      </p:sp>
      <p:cxnSp>
        <p:nvCxnSpPr>
          <p:cNvPr id="154" name="Google Shape;154;p27"/>
          <p:cNvCxnSpPr/>
          <p:nvPr/>
        </p:nvCxnSpPr>
        <p:spPr>
          <a:xfrm flipH="1">
            <a:off x="2445650" y="2166275"/>
            <a:ext cx="1152300" cy="2445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7"/>
          <p:cNvCxnSpPr/>
          <p:nvPr/>
        </p:nvCxnSpPr>
        <p:spPr>
          <a:xfrm flipH="1">
            <a:off x="5117100" y="1689925"/>
            <a:ext cx="1049400" cy="2511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/>
        </p:nvSpPr>
        <p:spPr>
          <a:xfrm>
            <a:off x="495100" y="288950"/>
            <a:ext cx="20085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개발환경</a:t>
            </a:r>
            <a:endParaRPr b="1" sz="2000"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00" y="798575"/>
            <a:ext cx="3298524" cy="180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/>
          <p:nvPr/>
        </p:nvSpPr>
        <p:spPr>
          <a:xfrm>
            <a:off x="527300" y="2655525"/>
            <a:ext cx="6694800" cy="21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개발언어(어플리케이션): Java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DBMS: Postgre SQL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연동API: JDBC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공공데이터: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-</a:t>
            </a:r>
            <a:r>
              <a:rPr lang="ko" sz="1000">
                <a:solidFill>
                  <a:schemeClr val="dk1"/>
                </a:solidFill>
              </a:rPr>
              <a:t>일반음식점(경기도): </a:t>
            </a:r>
            <a:endParaRPr sz="1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</a:rPr>
              <a:t>https://data.gg.go.kr/portal/data/service/selectServicePage.do?page=1&amp;sortColumn=&amp;sortDirection=&amp;infId=PCLA9AX1WQGYL7DNY5RE21793910&amp;infSeq=1&amp;searchWord=%EC%9D%BC%EB%B0%98%EC%9D%8C%EC%8B%9D%EC%A0%90</a:t>
            </a:r>
            <a:endParaRPr sz="9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-</a:t>
            </a:r>
            <a:r>
              <a:rPr lang="ko" sz="1000">
                <a:solidFill>
                  <a:schemeClr val="dk1"/>
                </a:solidFill>
              </a:rPr>
              <a:t>지역화페가맹점(경기도): </a:t>
            </a:r>
            <a:r>
              <a:rPr lang="ko" sz="900">
                <a:solidFill>
                  <a:schemeClr val="dk1"/>
                </a:solidFill>
              </a:rPr>
              <a:t>https://data.gg.go.kr/portal/data/service/selectServicePage.do?page=1&amp;rows=10&amp;sortColumn=&amp;sortDirection=&amp;infId=3NPA52LBMO36CQEQ1GMY28894927&amp;infSeq=1&amp;order=&amp;loc=#none</a:t>
            </a:r>
            <a:r>
              <a:rPr lang="ko">
                <a:solidFill>
                  <a:schemeClr val="dk1"/>
                </a:solidFill>
              </a:rPr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8687" y="798575"/>
            <a:ext cx="2466625" cy="164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6325" y="798575"/>
            <a:ext cx="2526275" cy="15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425" y="238200"/>
            <a:ext cx="6642899" cy="38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/>
          <p:nvPr/>
        </p:nvSpPr>
        <p:spPr>
          <a:xfrm>
            <a:off x="450050" y="4200313"/>
            <a:ext cx="86385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네이버플레이스_식당_메뉴정보</a:t>
            </a:r>
            <a:br>
              <a:rPr lang="ko" sz="700">
                <a:solidFill>
                  <a:schemeClr val="dk1"/>
                </a:solidFill>
              </a:rPr>
            </a:br>
            <a:br>
              <a:rPr lang="ko" sz="700">
                <a:solidFill>
                  <a:schemeClr val="dk1"/>
                </a:solidFill>
              </a:rPr>
            </a:br>
            <a:r>
              <a:rPr lang="ko" sz="1100"/>
              <a:t>예시)</a:t>
            </a:r>
            <a:r>
              <a:rPr lang="ko" sz="700">
                <a:solidFill>
                  <a:schemeClr val="dk1"/>
                </a:solidFill>
              </a:rPr>
              <a:t> </a:t>
            </a:r>
            <a:r>
              <a:rPr lang="ko" sz="1100" u="sng">
                <a:solidFill>
                  <a:schemeClr val="hlink"/>
                </a:solidFill>
                <a:hlinkClick r:id="rId4"/>
              </a:rPr>
              <a:t>https://store.naver.com/restaurants/detail?id=30811729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252750" y="110438"/>
            <a:ext cx="86385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5. 기타데이터 </a:t>
            </a:r>
            <a:endParaRPr sz="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01250" y="148575"/>
            <a:ext cx="8341500" cy="48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2000">
                <a:solidFill>
                  <a:schemeClr val="dk1"/>
                </a:solidFill>
              </a:rPr>
              <a:t>프로젝트 개요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사람들이 매일하는 고민 중 하나는 점심에 뭐 먹을까? 저녁에는 뭐 먹을까? 하는 음식 메뉴고민이다. 하지만, ‘결정장애’라고 일컫는 결정하지 못하고 고민만 하고 있는 이들을 위해, 메뉴뿐만아니라 식당도 함께 추천해주는 서비스를 개발하고자 한다. 그리고 최근 코로나19로 인해 지역경제를 살리기 위한 국가재난지원금을 지원해주는데, 이 지역화폐도 사용가능한 식당이 있고 불가능한 식당들도 있다. 이에 이번 프로젝트에서 사용자가 원하는 경우 지역화폐 가맹점만 보여주는 차별점이 있는 식당+메뉴 추천 서비스를 개발하기로 하였다.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[요약]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1. 아주대 학생과 수원시민을 위한 식당+메뉴 추천 및 검색한 메뉴에 기반한 식당+메뉴 검색 서비스 개발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2. 지역화폐 사용가능여부를 알려주는 기능 제공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&lt;음식점 추천 서비스&gt;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⑴ 사용자가 선택한 카테고리에 기반하여 음식점과 메뉴를 추천한다.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추가로 가격대와 지역화폐사용여부를 설정하여 사용자가 원하는 조건의 음식점과 메뉴를 추천한다.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⑵ 메뉴선택이 어려운 사용자를 위한 기능으로 랜덤으로 카테고리 상관없이 음식점을 추천한다. 랜덤이지만 가격대와 지역화폐 사용여부를 설정하여 보다 더 사용자에게 맞는 메뉴선택을 가능하게 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&lt;메뉴 검색 서비스&gt;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사용자가 먹고싶은 음식메뉴를 입력하면 그 메뉴를 판매하는 음식점정보를 출력해준다.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가격정렬기능과 지역화폐 사용여부를 설정하여 사용자에게 맞는 음식점 검색이 가능하여 </a:t>
            </a:r>
            <a:r>
              <a:rPr lang="ko" sz="1000">
                <a:solidFill>
                  <a:schemeClr val="dk1"/>
                </a:solidFill>
              </a:rPr>
              <a:t>편리하게 정보를 볼 수 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385750" y="93900"/>
            <a:ext cx="7993800" cy="4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2000">
                <a:solidFill>
                  <a:schemeClr val="dk1"/>
                </a:solidFill>
              </a:rPr>
              <a:t>제공 기능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1. 카테고리별 식당추천 기능</a:t>
            </a:r>
            <a:endParaRPr sz="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⑴ 사용자가 카테고리(한식, 중식, 일식, 양식 등)를 선택하면 해당하는 식당과 메뉴를 추천하는 기능이다.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추가로 지역화폐 가능여부(가능한 식당 or 상관없음)와 가격대(제한없음 or 최대범위) 설정이 가능하다.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⑵ 사용자가 위 조건들을 설정한 후에 서비스는 사용자가 입력한 설정에 적합한 식당과 메뉴 </a:t>
            </a:r>
            <a:r>
              <a:rPr lang="ko" sz="1000" u="sng">
                <a:solidFill>
                  <a:schemeClr val="dk1"/>
                </a:solidFill>
              </a:rPr>
              <a:t>[식당이름, 전화번호, 주소, 메뉴이름, 메뉴가격]</a:t>
            </a:r>
            <a:r>
              <a:rPr lang="ko" sz="1000">
                <a:solidFill>
                  <a:schemeClr val="dk1"/>
                </a:solidFill>
              </a:rPr>
              <a:t> 를 추천해준다.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⑶ 이후에 한번더 같은 옵션을 선택한 다른 식당+메뉴를 추천 받을 수 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2. 랜덤한 식당추천 기능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⑴ 사용자가 카테고리(한식, 중식, 일식, 양식 등)를 선택하지 않고 식당과 메뉴를 랜덤으로 추천해주는 기능이다.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추가로 지역화폐 가능여부(가능한 식당 or 상관없음)와 가격대(제한없음 or 최대범위) 설정이 가능하다.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⑵ 설정 후에 식당추천을 선택하면 사용자가 입력한 설정을 충족시키는 랜덤한 식당과 메뉴 </a:t>
            </a:r>
            <a:r>
              <a:rPr lang="ko" sz="1000" u="sng">
                <a:solidFill>
                  <a:schemeClr val="dk1"/>
                </a:solidFill>
              </a:rPr>
              <a:t>[식당이름, 전화번호, 주소, 메뉴이름, 메뉴가격]</a:t>
            </a:r>
            <a:r>
              <a:rPr lang="ko" sz="1000">
                <a:solidFill>
                  <a:schemeClr val="dk1"/>
                </a:solidFill>
              </a:rPr>
              <a:t> 를 추천해준다.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⑶ 이후에 한번더 다른 옵션을 선택하여 랜덤하게 </a:t>
            </a:r>
            <a:r>
              <a:rPr lang="ko" sz="1000">
                <a:solidFill>
                  <a:schemeClr val="dk1"/>
                </a:solidFill>
              </a:rPr>
              <a:t>메뉴를</a:t>
            </a:r>
            <a:r>
              <a:rPr lang="ko" sz="1000">
                <a:solidFill>
                  <a:schemeClr val="dk1"/>
                </a:solidFill>
              </a:rPr>
              <a:t> 추천 받을 수 있다.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">
                <a:solidFill>
                  <a:schemeClr val="dk1"/>
                </a:solidFill>
              </a:rPr>
              <a:t> </a:t>
            </a:r>
            <a:endParaRPr sz="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407200" y="535725"/>
            <a:ext cx="8090400" cy="32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3. 메뉴검색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⑴ 사용자가 원하는 메뉴명을 검색하면 </a:t>
            </a:r>
            <a:r>
              <a:rPr lang="ko" sz="1000" u="sng">
                <a:solidFill>
                  <a:schemeClr val="dk1"/>
                </a:solidFill>
              </a:rPr>
              <a:t>그 메뉴를 판매하는 모든 식당을 출력</a:t>
            </a:r>
            <a:r>
              <a:rPr lang="ko" sz="1000">
                <a:solidFill>
                  <a:schemeClr val="dk1"/>
                </a:solidFill>
              </a:rPr>
              <a:t>해주는 기능을 가진 메뉴이다.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추가로 가격정렬기능을 사용하여 높은가격 or 낮은가격 순으로 정렬해서 식당을 볼 수 있고,  지역화폐사용여부에 따라 식당을 출력해준다.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⑵ 이후에 한번더 다른 메뉴를 검색하여 식당을 추천 받을 수 있다. 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/>
        </p:nvSpPr>
        <p:spPr>
          <a:xfrm>
            <a:off x="353750" y="120275"/>
            <a:ext cx="8001900" cy="46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2000">
                <a:solidFill>
                  <a:schemeClr val="dk1"/>
                </a:solidFill>
              </a:rPr>
              <a:t>사용자 인터랙션 시나리오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000">
                <a:solidFill>
                  <a:schemeClr val="dk1"/>
                </a:solidFill>
              </a:rPr>
              <a:t># 카테고리별 식당 추천 (먹고싶은 음식의 종류는 정해져있으나 식당을 정하지 못했을 때)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1. 사용자는 서비스에게 카테고리별 음식 추천을 요청한다.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2. 서비스는 음식 카테고리(한식,일식, 중식, 양식)를 보여준다.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3. 사용자는 하나의 카테고리를 선택한다.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4. 서비스는 사용자가 선택한 카테고리를 저장하고, 지역화폐 가맹점 추천 여부를 묻는 화면을 띄운다.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5. 사용자는 지역화폐 가맹점만 추천 받을 지 그와 상관없이 식당을 추천 받을 지 선택한다.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6. 서비스는 위 선택사항을 저장한 후, 가격대 설정 화면을 띄운다.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7. 사용자는 음식(1인기준) 가격대의 최대치를 입력하거나, 제한없음을 선택한다.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8. 서비스는 사용자가 선택한 조건에 부합하는 식당들을 select 하고 그 중 랜덤하게 하나만 선택하여 식당과 메뉴 정보를 화면에 출력한다.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9. 사용자는 출력된 메뉴를 보고 한번 더 추천을 받을 지, 홈화면으로 돌아갈지 선택한다.</a:t>
            </a:r>
            <a:endParaRPr sz="10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9.a. 사용자가 한번 더 추천 받기를 선택한 경우</a:t>
            </a:r>
            <a:endParaRPr sz="10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1. 서비스는 8로 돌아가 이전에 나왔던 식당과 다른 식당을 보여준다.</a:t>
            </a:r>
            <a:endParaRPr sz="10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9.b. 사용자가 홈화면으로 돌아가기를 선택한 경우</a:t>
            </a:r>
            <a:endParaRPr sz="10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 1. 서비스는 초기화면을 보여준다.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/>
        </p:nvSpPr>
        <p:spPr>
          <a:xfrm>
            <a:off x="389125" y="198100"/>
            <a:ext cx="8001900" cy="46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000">
                <a:solidFill>
                  <a:schemeClr val="dk1"/>
                </a:solidFill>
              </a:rPr>
              <a:t># 완전 랜덤 식당추천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1. 사용자는 서비스에게 완전 랜덤 음식 추천을 요청한다.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2. 서비스는 사용자에게 지역화폐 가맹점 추천 여부를 묻는 화면을 띄운다.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3. 사용자는 지역화폐 가맹점만 추천 받을 지 그와 상관없이 식당을 추천 받을 지 선택한다.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4. 서비스는 위 선택사항을 저장한 후가격대 설정 화면을 띄운다.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5. 사용자는 음식(1인기준) 가격대의 최대치를 입력하거나, 제한없음을 선택한다.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6. 서비스는 사용자가 선택한 조건에 부합하는 식당들을 select 하고 그 중 랜덤하게 하나만 선택하여 식당과 메뉴 정보를 화면에 출력한다.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7. 사용자는 출력된 메뉴를 보고 한번 더 추천을 받을 지, 홈화면으로 돌아갈지 선택한다.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7.a. 사용자가 한번 더 추천 받기를 선택한 경우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	1. 서비스는 6으로 돌아가 이전에 나왔던 메뉴와 다른 메뉴를 보여준다.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7.b. 사용자가 홈화면으로 돌아가기를 선택한 경우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	1. 서비스는 초기화면을 보여준다.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389125" y="198100"/>
            <a:ext cx="8001900" cy="46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chemeClr val="dk1"/>
                </a:solidFill>
              </a:rPr>
              <a:t># 메뉴검색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1. 사용자는 메뉴명을 입력하고, 낮은 가격순 혹은 높은 가격순 중 하나를 선택하고, 지역화폐가맹점만 볼 것인지 선택한다.</a:t>
            </a:r>
            <a:endParaRPr sz="10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1.a 낮은 가격순을 선택한 경우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	  1. 서비스는 메뉴정보 relation에 사용자가 입력한 메뉴명을 포함한 메뉴를 낮은 가격순으로 보여준다.</a:t>
            </a:r>
            <a:endParaRPr sz="10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1.b 높은 가격순을 선택한 경우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	  1. 서비스는 메뉴정보 relation에 사용자가 입력한 메뉴명을 포함한 메뉴를 높은 가격순으로 보여준다.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	1.c 지역화폐가맹점만 보기를 선택한 경우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	  1. 서비스는 지역화폐가맹점에 해당하는 식당만 보여준다.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2. 사용자는 한번 더 메뉴검색을 할지, 홈화면으로 돌아갈 것인지 선택한다.</a:t>
            </a:r>
            <a:endParaRPr sz="10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2.a 사용자가 한번 더를 선택한경우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	  1. 서비스는 메뉴검색창을 화면에 띄운다.</a:t>
            </a:r>
            <a:endParaRPr sz="10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2.b 사용자가 홈화면으로 돌아가기를 선택한 경우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	  1. 서비스는 초기화면을 보여준다.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" name="Google Shape;91;p20"/>
          <p:cNvCxnSpPr/>
          <p:nvPr/>
        </p:nvCxnSpPr>
        <p:spPr>
          <a:xfrm>
            <a:off x="2447950" y="1584800"/>
            <a:ext cx="11727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20"/>
          <p:cNvCxnSpPr/>
          <p:nvPr/>
        </p:nvCxnSpPr>
        <p:spPr>
          <a:xfrm flipH="1" rot="10800000">
            <a:off x="5515250" y="1601938"/>
            <a:ext cx="10461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" name="Google Shape;93;p20"/>
          <p:cNvSpPr txBox="1"/>
          <p:nvPr/>
        </p:nvSpPr>
        <p:spPr>
          <a:xfrm>
            <a:off x="304225" y="240550"/>
            <a:ext cx="14220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0"/>
          <p:cNvSpPr txBox="1"/>
          <p:nvPr/>
        </p:nvSpPr>
        <p:spPr>
          <a:xfrm>
            <a:off x="239925" y="90525"/>
            <a:ext cx="3807000" cy="53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데이터베이스 스키마 (UML)</a:t>
            </a:r>
            <a:r>
              <a:rPr lang="ko"/>
              <a:t> </a:t>
            </a:r>
            <a:endParaRPr/>
          </a:p>
        </p:txBody>
      </p:sp>
      <p:sp>
        <p:nvSpPr>
          <p:cNvPr id="95" name="Google Shape;95;p20"/>
          <p:cNvSpPr/>
          <p:nvPr/>
        </p:nvSpPr>
        <p:spPr>
          <a:xfrm>
            <a:off x="459875" y="869425"/>
            <a:ext cx="2094300" cy="169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</a:rPr>
              <a:t>     | </a:t>
            </a:r>
            <a:r>
              <a:rPr lang="ko" sz="1500">
                <a:solidFill>
                  <a:schemeClr val="dk1"/>
                </a:solidFill>
              </a:rPr>
              <a:t>rName: varchar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</a:rPr>
              <a:t>pk | address: varchar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466850" y="800300"/>
            <a:ext cx="2094300" cy="5943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RegionMoney</a:t>
            </a:r>
            <a:endParaRPr/>
          </a:p>
        </p:txBody>
      </p:sp>
      <p:sp>
        <p:nvSpPr>
          <p:cNvPr id="97" name="Google Shape;97;p20"/>
          <p:cNvSpPr/>
          <p:nvPr/>
        </p:nvSpPr>
        <p:spPr>
          <a:xfrm>
            <a:off x="3486350" y="834850"/>
            <a:ext cx="2028900" cy="169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</a:rPr>
              <a:t>     </a:t>
            </a:r>
            <a:r>
              <a:rPr lang="ko" sz="1500">
                <a:solidFill>
                  <a:schemeClr val="dk1"/>
                </a:solidFill>
              </a:rPr>
              <a:t>| rName: varchar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</a:rPr>
              <a:t>pk | </a:t>
            </a:r>
            <a:r>
              <a:rPr lang="ko" sz="1500">
                <a:solidFill>
                  <a:schemeClr val="dk1"/>
                </a:solidFill>
              </a:rPr>
              <a:t>tel : int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chemeClr val="dk1"/>
                </a:solidFill>
              </a:rPr>
              <a:t>     | address: varchar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chemeClr val="dk1"/>
                </a:solidFill>
              </a:rPr>
              <a:t>     |category :varchar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98" name="Google Shape;98;p20"/>
          <p:cNvSpPr txBox="1"/>
          <p:nvPr/>
        </p:nvSpPr>
        <p:spPr>
          <a:xfrm>
            <a:off x="3486350" y="800300"/>
            <a:ext cx="2028900" cy="5943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Restaurant</a:t>
            </a:r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6430275" y="834850"/>
            <a:ext cx="2094300" cy="169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chemeClr val="dk1"/>
                </a:solidFill>
              </a:rPr>
              <a:t>     | rName:varchar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chemeClr val="dk1"/>
                </a:solidFill>
              </a:rPr>
              <a:t>     | tel:int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chemeClr val="dk1"/>
                </a:solidFill>
              </a:rPr>
              <a:t>     | meal:</a:t>
            </a:r>
            <a:r>
              <a:rPr lang="ko" sz="1600">
                <a:solidFill>
                  <a:schemeClr val="dk1"/>
                </a:solidFill>
              </a:rPr>
              <a:t>varchar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chemeClr val="dk1"/>
                </a:solidFill>
              </a:rPr>
              <a:t>     | price:int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chemeClr val="dk1"/>
                </a:solidFill>
              </a:rPr>
              <a:t>pk | code:int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6430425" y="800300"/>
            <a:ext cx="2094300" cy="5943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Menu</a:t>
            </a:r>
            <a:endParaRPr/>
          </a:p>
        </p:txBody>
      </p:sp>
      <p:sp>
        <p:nvSpPr>
          <p:cNvPr id="101" name="Google Shape;101;p20"/>
          <p:cNvSpPr txBox="1"/>
          <p:nvPr/>
        </p:nvSpPr>
        <p:spPr>
          <a:xfrm>
            <a:off x="353750" y="2822900"/>
            <a:ext cx="2349000" cy="12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RegionMoney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: 지역화폐가맹점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rName : 식당 이름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address : 식당 도로명주소</a:t>
            </a:r>
            <a:endParaRPr sz="1100"/>
          </a:p>
        </p:txBody>
      </p:sp>
      <p:sp>
        <p:nvSpPr>
          <p:cNvPr id="102" name="Google Shape;102;p20"/>
          <p:cNvSpPr txBox="1"/>
          <p:nvPr/>
        </p:nvSpPr>
        <p:spPr>
          <a:xfrm>
            <a:off x="3319650" y="2794600"/>
            <a:ext cx="2349000" cy="15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Restaurant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: 식당정보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tel : 식당 전화번호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>
                <a:solidFill>
                  <a:schemeClr val="dk1"/>
                </a:solidFill>
              </a:rPr>
              <a:t>rName : 식당 이름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address : 식당 도로명주소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category : 식당 업종</a:t>
            </a:r>
            <a:endParaRPr sz="1100"/>
          </a:p>
        </p:txBody>
      </p:sp>
      <p:sp>
        <p:nvSpPr>
          <p:cNvPr id="103" name="Google Shape;103;p20"/>
          <p:cNvSpPr txBox="1"/>
          <p:nvPr/>
        </p:nvSpPr>
        <p:spPr>
          <a:xfrm>
            <a:off x="6226125" y="2828350"/>
            <a:ext cx="2349000" cy="15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Menu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: 판매하는 메뉴 정보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tel : 식당 전화번호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>
                <a:solidFill>
                  <a:schemeClr val="dk1"/>
                </a:solidFill>
              </a:rPr>
              <a:t>rName : 식당 이름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meal : 판매 메뉴 이름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price : 판매 메뉴 가격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code : 메뉴고유코드</a:t>
            </a:r>
            <a:endParaRPr sz="1100"/>
          </a:p>
        </p:txBody>
      </p:sp>
      <p:sp>
        <p:nvSpPr>
          <p:cNvPr id="104" name="Google Shape;104;p20"/>
          <p:cNvSpPr txBox="1"/>
          <p:nvPr/>
        </p:nvSpPr>
        <p:spPr>
          <a:xfrm>
            <a:off x="3175025" y="1331725"/>
            <a:ext cx="3537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0..1</a:t>
            </a:r>
            <a:endParaRPr sz="800"/>
          </a:p>
        </p:txBody>
      </p:sp>
      <p:sp>
        <p:nvSpPr>
          <p:cNvPr id="105" name="Google Shape;105;p20"/>
          <p:cNvSpPr txBox="1"/>
          <p:nvPr/>
        </p:nvSpPr>
        <p:spPr>
          <a:xfrm>
            <a:off x="2554175" y="1331725"/>
            <a:ext cx="3537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1..1</a:t>
            </a:r>
            <a:endParaRPr sz="800"/>
          </a:p>
        </p:txBody>
      </p:sp>
      <p:sp>
        <p:nvSpPr>
          <p:cNvPr id="106" name="Google Shape;106;p20"/>
          <p:cNvSpPr txBox="1"/>
          <p:nvPr/>
        </p:nvSpPr>
        <p:spPr>
          <a:xfrm>
            <a:off x="5515250" y="1331725"/>
            <a:ext cx="3537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0..*</a:t>
            </a:r>
            <a:endParaRPr sz="800"/>
          </a:p>
        </p:txBody>
      </p:sp>
      <p:sp>
        <p:nvSpPr>
          <p:cNvPr id="107" name="Google Shape;107;p20"/>
          <p:cNvSpPr txBox="1"/>
          <p:nvPr/>
        </p:nvSpPr>
        <p:spPr>
          <a:xfrm>
            <a:off x="6093725" y="1318400"/>
            <a:ext cx="3537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1..*</a:t>
            </a:r>
            <a:endParaRPr sz="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" name="Google Shape;112;p21"/>
          <p:cNvGraphicFramePr/>
          <p:nvPr/>
        </p:nvGraphicFramePr>
        <p:xfrm>
          <a:off x="2790200" y="1236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{10F01973-3AC2-4D37-AE93-6BB15E3FDC71}</a:tableStyleId>
              </a:tblPr>
              <a:tblGrid>
                <a:gridCol w="890900"/>
                <a:gridCol w="890900"/>
                <a:gridCol w="890900"/>
                <a:gridCol w="890900"/>
              </a:tblGrid>
              <a:tr h="41282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Restaurant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 hMerge="1"/>
                <a:tc hMerge="1"/>
                <a:tc hMerge="1"/>
              </a:tr>
              <a:tr h="412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rName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tel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address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category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2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13" name="Google Shape;113;p21"/>
          <p:cNvGraphicFramePr/>
          <p:nvPr/>
        </p:nvGraphicFramePr>
        <p:xfrm>
          <a:off x="1384100" y="298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{10F01973-3AC2-4D37-AE93-6BB15E3FDC71}</a:tableStyleId>
              </a:tblPr>
              <a:tblGrid>
                <a:gridCol w="985875"/>
                <a:gridCol w="985875"/>
              </a:tblGrid>
              <a:tr h="3957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RegionMoney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 hMerge="1"/>
              </a:tr>
              <a:tr h="39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rName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address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</a:tr>
              <a:tr h="39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14" name="Google Shape;114;p21"/>
          <p:cNvGraphicFramePr/>
          <p:nvPr/>
        </p:nvGraphicFramePr>
        <p:xfrm>
          <a:off x="4572000" y="3013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{10F01973-3AC2-4D37-AE93-6BB15E3FDC71}</a:tableStyleId>
              </a:tblPr>
              <a:tblGrid>
                <a:gridCol w="790125"/>
                <a:gridCol w="790125"/>
                <a:gridCol w="790125"/>
                <a:gridCol w="790125"/>
                <a:gridCol w="790125"/>
              </a:tblGrid>
              <a:tr h="412825"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Menu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 hMerge="1"/>
                <a:tc hMerge="1"/>
                <a:tc hMerge="1"/>
                <a:tc hMerge="1"/>
              </a:tr>
              <a:tr h="412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rName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tel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meal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price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code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</a:tr>
              <a:tr h="412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15" name="Google Shape;115;p21"/>
          <p:cNvSpPr txBox="1"/>
          <p:nvPr/>
        </p:nvSpPr>
        <p:spPr>
          <a:xfrm>
            <a:off x="239925" y="90525"/>
            <a:ext cx="5717100" cy="53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데이터베이스 스키마 (Relational)</a:t>
            </a:r>
            <a:r>
              <a:rPr lang="ko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